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76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75" r:id="rId19"/>
    <p:sldId id="286" r:id="rId20"/>
    <p:sldId id="285" r:id="rId21"/>
    <p:sldId id="284" r:id="rId22"/>
    <p:sldId id="282" r:id="rId23"/>
    <p:sldId id="281" r:id="rId24"/>
    <p:sldId id="283" r:id="rId25"/>
    <p:sldId id="277" r:id="rId26"/>
    <p:sldId id="280" r:id="rId27"/>
    <p:sldId id="278" r:id="rId28"/>
    <p:sldId id="279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0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9A94-F042-4893-B092-B05291970A4B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583BC-CE28-480A-B522-EFC63AC5E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606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9A94-F042-4893-B092-B05291970A4B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583BC-CE28-480A-B522-EFC63AC5E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14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9A94-F042-4893-B092-B05291970A4B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583BC-CE28-480A-B522-EFC63AC5E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955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9A94-F042-4893-B092-B05291970A4B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583BC-CE28-480A-B522-EFC63AC5E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108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9A94-F042-4893-B092-B05291970A4B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583BC-CE28-480A-B522-EFC63AC5E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98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9A94-F042-4893-B092-B05291970A4B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583BC-CE28-480A-B522-EFC63AC5E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706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9A94-F042-4893-B092-B05291970A4B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583BC-CE28-480A-B522-EFC63AC5E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94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9A94-F042-4893-B092-B05291970A4B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583BC-CE28-480A-B522-EFC63AC5E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11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9A94-F042-4893-B092-B05291970A4B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583BC-CE28-480A-B522-EFC63AC5E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348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9A94-F042-4893-B092-B05291970A4B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583BC-CE28-480A-B522-EFC63AC5E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176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9A94-F042-4893-B092-B05291970A4B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583BC-CE28-480A-B522-EFC63AC5E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373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19A94-F042-4893-B092-B05291970A4B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583BC-CE28-480A-B522-EFC63AC5E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4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6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7200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СТРАНИЦЫ  ПАМЯТИ </a:t>
            </a:r>
            <a:endParaRPr lang="ru-RU" sz="7200" b="1" i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Обзор литературы </a:t>
            </a:r>
          </a:p>
          <a:p>
            <a:r>
              <a:rPr lang="ru-RU" sz="3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для учащихся 5-8 классов </a:t>
            </a:r>
            <a:endParaRPr lang="ru-RU" sz="3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2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574" y="0"/>
            <a:ext cx="9877425" cy="6857999"/>
          </a:xfrm>
        </p:spPr>
      </p:pic>
    </p:spTree>
    <p:extLst>
      <p:ext uri="{BB962C8B-B14F-4D97-AF65-F5344CB8AC3E}">
        <p14:creationId xmlns:p14="http://schemas.microsoft.com/office/powerpoint/2010/main" val="283766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1324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            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700" dirty="0"/>
              <a:t> </a:t>
            </a:r>
            <a:r>
              <a:rPr lang="ru-RU" sz="2700" dirty="0" smtClean="0"/>
              <a:t>                                                                                       </a:t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100" b="1" dirty="0">
                <a:solidFill>
                  <a:srgbClr val="002060"/>
                </a:solidFill>
              </a:rPr>
              <a:t> </a:t>
            </a:r>
            <a:r>
              <a:rPr lang="ru-RU" sz="3100" b="1" dirty="0" smtClean="0">
                <a:solidFill>
                  <a:srgbClr val="002060"/>
                </a:solidFill>
              </a:rPr>
              <a:t>                                                                 </a:t>
            </a:r>
            <a:r>
              <a:rPr lang="ru-RU" sz="3100" b="1" i="1" dirty="0" smtClean="0">
                <a:solidFill>
                  <a:srgbClr val="002060"/>
                </a:solidFill>
              </a:rPr>
              <a:t>Козлова Л.Н. </a:t>
            </a:r>
            <a:r>
              <a:rPr lang="ru-RU" sz="3100" b="1" i="1" dirty="0" smtClean="0">
                <a:solidFill>
                  <a:srgbClr val="C00000"/>
                </a:solidFill>
              </a:rPr>
              <a:t>«Толя Захарченко» </a:t>
            </a:r>
            <a:br>
              <a:rPr lang="ru-RU" sz="3100" b="1" i="1" dirty="0" smtClean="0">
                <a:solidFill>
                  <a:srgbClr val="C00000"/>
                </a:solidFill>
              </a:rPr>
            </a:br>
            <a:r>
              <a:rPr lang="ru-RU" sz="3100" b="1" i="1" dirty="0">
                <a:solidFill>
                  <a:srgbClr val="C00000"/>
                </a:solidFill>
              </a:rPr>
              <a:t> </a:t>
            </a:r>
            <a:r>
              <a:rPr lang="ru-RU" sz="3100" b="1" i="1" dirty="0" smtClean="0">
                <a:solidFill>
                  <a:srgbClr val="C00000"/>
                </a:solidFill>
              </a:rPr>
              <a:t>                                                                                        </a:t>
            </a:r>
            <a:br>
              <a:rPr lang="ru-RU" sz="3100" b="1" i="1" dirty="0" smtClean="0">
                <a:solidFill>
                  <a:srgbClr val="C00000"/>
                </a:solidFill>
              </a:rPr>
            </a:br>
            <a:r>
              <a:rPr lang="ru-RU" sz="3100" b="1" i="1" dirty="0">
                <a:solidFill>
                  <a:srgbClr val="002060"/>
                </a:solidFill>
              </a:rPr>
              <a:t> </a:t>
            </a:r>
            <a:r>
              <a:rPr lang="ru-RU" sz="3100" b="1" i="1" dirty="0" smtClean="0">
                <a:solidFill>
                  <a:srgbClr val="002060"/>
                </a:solidFill>
              </a:rPr>
              <a:t>                                                                 Лукин В.С.  </a:t>
            </a:r>
            <a:r>
              <a:rPr lang="ru-RU" sz="3100" b="1" i="1" dirty="0" smtClean="0">
                <a:solidFill>
                  <a:srgbClr val="C00000"/>
                </a:solidFill>
              </a:rPr>
              <a:t>«Жора Артеменко» </a:t>
            </a:r>
            <a:br>
              <a:rPr lang="ru-RU" sz="3100" b="1" i="1" dirty="0" smtClean="0">
                <a:solidFill>
                  <a:srgbClr val="C00000"/>
                </a:solidFill>
              </a:rPr>
            </a:br>
            <a:r>
              <a:rPr lang="ru-RU" sz="3100" b="1" i="1" dirty="0">
                <a:solidFill>
                  <a:srgbClr val="002060"/>
                </a:solidFill>
              </a:rPr>
              <a:t> </a:t>
            </a:r>
            <a:r>
              <a:rPr lang="ru-RU" sz="3100" b="1" i="1" dirty="0" smtClean="0">
                <a:solidFill>
                  <a:srgbClr val="002060"/>
                </a:solidFill>
              </a:rPr>
              <a:t>                                                                                  </a:t>
            </a:r>
            <a:br>
              <a:rPr lang="ru-RU" sz="3100" b="1" i="1" dirty="0" smtClean="0">
                <a:solidFill>
                  <a:srgbClr val="002060"/>
                </a:solidFill>
              </a:rPr>
            </a:br>
            <a:r>
              <a:rPr lang="ru-RU" sz="3100" b="1" i="1" dirty="0">
                <a:solidFill>
                  <a:srgbClr val="002060"/>
                </a:solidFill>
              </a:rPr>
              <a:t> </a:t>
            </a:r>
            <a:r>
              <a:rPr lang="ru-RU" sz="3100" b="1" i="1" dirty="0" smtClean="0">
                <a:solidFill>
                  <a:srgbClr val="002060"/>
                </a:solidFill>
              </a:rPr>
              <a:t>                                                                Некрасов В.Б.  </a:t>
            </a:r>
            <a:r>
              <a:rPr lang="ru-RU" sz="3100" b="1" i="1" dirty="0" smtClean="0">
                <a:solidFill>
                  <a:srgbClr val="C00000"/>
                </a:solidFill>
              </a:rPr>
              <a:t>«Боря Зенелевский» </a:t>
            </a:r>
            <a:r>
              <a:rPr lang="ru-RU" sz="3100" b="1" i="1" dirty="0" smtClean="0">
                <a:solidFill>
                  <a:srgbClr val="002060"/>
                </a:solidFill>
              </a:rPr>
              <a:t/>
            </a:r>
            <a:br>
              <a:rPr lang="ru-RU" sz="3100" b="1" i="1" dirty="0" smtClean="0">
                <a:solidFill>
                  <a:srgbClr val="002060"/>
                </a:solidFill>
              </a:rPr>
            </a:br>
            <a:r>
              <a:rPr lang="ru-RU" sz="3100" b="1" i="1" dirty="0">
                <a:solidFill>
                  <a:srgbClr val="002060"/>
                </a:solidFill>
              </a:rPr>
              <a:t> </a:t>
            </a:r>
            <a:r>
              <a:rPr lang="ru-RU" sz="3100" b="1" i="1" dirty="0" smtClean="0">
                <a:solidFill>
                  <a:srgbClr val="002060"/>
                </a:solidFill>
              </a:rPr>
              <a:t>                                                                                      </a:t>
            </a:r>
            <a:br>
              <a:rPr lang="ru-RU" sz="3100" b="1" i="1" dirty="0" smtClean="0">
                <a:solidFill>
                  <a:srgbClr val="002060"/>
                </a:solidFill>
              </a:rPr>
            </a:br>
            <a:r>
              <a:rPr lang="ru-RU" sz="3100" b="1" i="1" dirty="0">
                <a:solidFill>
                  <a:srgbClr val="002060"/>
                </a:solidFill>
              </a:rPr>
              <a:t> </a:t>
            </a:r>
            <a:r>
              <a:rPr lang="ru-RU" sz="3100" b="1" i="1" dirty="0" smtClean="0">
                <a:solidFill>
                  <a:srgbClr val="002060"/>
                </a:solidFill>
              </a:rPr>
              <a:t>                                                                Чехович Д.Ф.  </a:t>
            </a:r>
            <a:r>
              <a:rPr lang="ru-RU" sz="3100" b="1" i="1" dirty="0" smtClean="0">
                <a:solidFill>
                  <a:srgbClr val="C00000"/>
                </a:solidFill>
              </a:rPr>
              <a:t>«Маня Голофаева»</a:t>
            </a:r>
            <a:br>
              <a:rPr lang="ru-RU" sz="3100" b="1" i="1" dirty="0" smtClean="0">
                <a:solidFill>
                  <a:srgbClr val="C00000"/>
                </a:solidFill>
              </a:rPr>
            </a:br>
            <a:r>
              <a:rPr lang="ru-RU" sz="3100" b="1" i="1" dirty="0">
                <a:solidFill>
                  <a:srgbClr val="002060"/>
                </a:solidFill>
              </a:rPr>
              <a:t> </a:t>
            </a:r>
            <a:r>
              <a:rPr lang="ru-RU" sz="3100" b="1" i="1" dirty="0" smtClean="0">
                <a:solidFill>
                  <a:srgbClr val="002060"/>
                </a:solidFill>
              </a:rPr>
              <a:t>                                                                                   </a:t>
            </a:r>
            <a:br>
              <a:rPr lang="ru-RU" sz="3100" b="1" i="1" dirty="0" smtClean="0">
                <a:solidFill>
                  <a:srgbClr val="002060"/>
                </a:solidFill>
              </a:rPr>
            </a:br>
            <a:r>
              <a:rPr lang="ru-RU" sz="3100" b="1" i="1" dirty="0">
                <a:solidFill>
                  <a:srgbClr val="002060"/>
                </a:solidFill>
              </a:rPr>
              <a:t> </a:t>
            </a:r>
            <a:r>
              <a:rPr lang="ru-RU" sz="3100" b="1" i="1" dirty="0" smtClean="0">
                <a:solidFill>
                  <a:srgbClr val="002060"/>
                </a:solidFill>
              </a:rPr>
              <a:t>                                                                Яновский Л.П.  </a:t>
            </a:r>
            <a:r>
              <a:rPr lang="ru-RU" sz="3100" b="1" i="1" dirty="0" smtClean="0">
                <a:solidFill>
                  <a:srgbClr val="C00000"/>
                </a:solidFill>
              </a:rPr>
              <a:t>«Ваня Озерянский»   </a:t>
            </a:r>
            <a:endParaRPr lang="ru-RU" sz="3100" b="1" i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1037024">
            <a:off x="2105170" y="789352"/>
            <a:ext cx="3572209" cy="542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3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1724" y="0"/>
            <a:ext cx="90678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6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0"/>
            <a:ext cx="9753600" cy="675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9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5524" y="365125"/>
            <a:ext cx="5381625" cy="61231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1885" y="365125"/>
            <a:ext cx="4211753" cy="608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5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466" y="476443"/>
            <a:ext cx="10515600" cy="1325563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1231367">
            <a:off x="2350462" y="600387"/>
            <a:ext cx="3705308" cy="52535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34135">
            <a:off x="7548948" y="522808"/>
            <a:ext cx="3682083" cy="534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2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024" y="0"/>
            <a:ext cx="97059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3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676" y="0"/>
            <a:ext cx="9839324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364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6648450" y="811033"/>
            <a:ext cx="5476874" cy="4468633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   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«Эта книга – книга великой скорби и благодарной памяти. Здесь лишь перечень имен. Тут не описаны ни героические подвиги воинов, ни выигранные ими сражения, ни муки и мытарства плененных врагом, и нет вестей о без вести пропавших… Но каждая буква в нем сочится священной кровью советских людей, голоса которых умолкли давно. А боль наша о них жива...</a:t>
            </a:r>
            <a:b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Пусть эта не стихающая боль переходит из поколения в поколение, из века в век, остерегая человека от помутнения разума и озлобления его воли».    </a:t>
            </a:r>
            <a:r>
              <a:rPr lang="ru-RU" sz="2200" b="1" dirty="0" smtClean="0">
                <a:solidFill>
                  <a:srgbClr val="002060"/>
                </a:solidFill>
              </a:rPr>
              <a:t/>
            </a:r>
            <a:br>
              <a:rPr lang="ru-RU" sz="2200" b="1" dirty="0" smtClean="0">
                <a:solidFill>
                  <a:srgbClr val="002060"/>
                </a:solidFill>
              </a:rPr>
            </a:br>
            <a:r>
              <a:rPr lang="ru-RU" sz="2200" b="1" i="1" dirty="0">
                <a:solidFill>
                  <a:srgbClr val="002060"/>
                </a:solidFill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</a:rPr>
              <a:t>                                                   Мустай Карим                                       </a:t>
            </a:r>
            <a:br>
              <a:rPr lang="ru-RU" sz="2200" b="1" i="1" dirty="0" smtClean="0">
                <a:solidFill>
                  <a:srgbClr val="002060"/>
                </a:solidFill>
              </a:rPr>
            </a:br>
            <a:r>
              <a:rPr lang="ru-RU" sz="2200" b="1" i="1" dirty="0">
                <a:solidFill>
                  <a:srgbClr val="002060"/>
                </a:solidFill>
              </a:rPr>
              <a:t/>
            </a:r>
            <a:br>
              <a:rPr lang="ru-RU" sz="2200" b="1" i="1" dirty="0">
                <a:solidFill>
                  <a:srgbClr val="002060"/>
                </a:solidFill>
              </a:rPr>
            </a:br>
            <a:r>
              <a:rPr lang="ru-RU" sz="2200" dirty="0" smtClean="0">
                <a:solidFill>
                  <a:srgbClr val="002060"/>
                </a:solidFill>
              </a:rPr>
              <a:t/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9461">
            <a:off x="2011356" y="428754"/>
            <a:ext cx="4238195" cy="5850014"/>
          </a:xfrm>
        </p:spPr>
      </p:pic>
    </p:spTree>
    <p:extLst>
      <p:ext uri="{BB962C8B-B14F-4D97-AF65-F5344CB8AC3E}">
        <p14:creationId xmlns:p14="http://schemas.microsoft.com/office/powerpoint/2010/main" val="132860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7555880"/>
              </p:ext>
            </p:extLst>
          </p:nvPr>
        </p:nvGraphicFramePr>
        <p:xfrm>
          <a:off x="2560320" y="159025"/>
          <a:ext cx="6909684" cy="6528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Документ" r:id="rId3" imgW="6647480" imgH="9353499" progId="Word.Document.12">
                  <p:embed/>
                </p:oleObj>
              </mc:Choice>
              <mc:Fallback>
                <p:oleObj name="Документ" r:id="rId3" imgW="6647480" imgH="935349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60320" y="159025"/>
                        <a:ext cx="6909684" cy="65280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0180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7924" y="0"/>
            <a:ext cx="9744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0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53752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Документ" r:id="rId3" imgW="10726895" imgH="7390690" progId="Word.Document.12">
                  <p:embed/>
                </p:oleObj>
              </mc:Choice>
              <mc:Fallback>
                <p:oleObj name="Документ" r:id="rId3" imgW="10726895" imgH="73906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9763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741833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Документ" r:id="rId3" imgW="10751015" imgH="7562089" progId="Word.Document.12">
                  <p:embed/>
                </p:oleObj>
              </mc:Choice>
              <mc:Fallback>
                <p:oleObj name="Документ" r:id="rId3" imgW="10751015" imgH="756208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9926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992903"/>
              </p:ext>
            </p:extLst>
          </p:nvPr>
        </p:nvGraphicFramePr>
        <p:xfrm>
          <a:off x="1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Документ" r:id="rId3" imgW="10725095" imgH="7589816" progId="Word.Document.12">
                  <p:embed/>
                </p:oleObj>
              </mc:Choice>
              <mc:Fallback>
                <p:oleObj name="Документ" r:id="rId3" imgW="10725095" imgH="758981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0981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508536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Документ" r:id="rId3" imgW="10725095" imgH="7583694" progId="Word.Document.12">
                  <p:embed/>
                </p:oleObj>
              </mc:Choice>
              <mc:Fallback>
                <p:oleObj name="Документ" r:id="rId3" imgW="10725095" imgH="75836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9499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212177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Документ" r:id="rId3" imgW="10725095" imgH="7562089" progId="Word.Document.12">
                  <p:embed/>
                </p:oleObj>
              </mc:Choice>
              <mc:Fallback>
                <p:oleObj name="Документ" r:id="rId3" imgW="10725095" imgH="756208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3302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075" y="1"/>
            <a:ext cx="3955343" cy="685799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410075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418" y="0"/>
            <a:ext cx="3826582" cy="6857999"/>
          </a:xfrm>
          <a:prstGeom prst="rect">
            <a:avLst/>
          </a:prstGeom>
        </p:spPr>
      </p:pic>
      <p:pic>
        <p:nvPicPr>
          <p:cNvPr id="3" name="Лев Лещенко - День Победы, как он был от нас далек,  Как в костре потухшем таял уголек.  Были версты, обгорелые, в пыли.  Этот (goldsong.fun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9109" y="62483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1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7513"/>
          </a:xfrm>
        </p:spPr>
      </p:pic>
    </p:spTree>
    <p:extLst>
      <p:ext uri="{BB962C8B-B14F-4D97-AF65-F5344CB8AC3E}">
        <p14:creationId xmlns:p14="http://schemas.microsoft.com/office/powerpoint/2010/main" val="314751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355422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9247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0" y="1144988"/>
            <a:ext cx="9296400" cy="5031975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Война – это тысячи разрушенных и сожженных городов и деревень. Война – это 362 тысячи взорванных заводов и фабрик, 65 тысяч километров железнодорожных путей. </a:t>
            </a:r>
          </a:p>
          <a:p>
            <a:pPr marL="0" indent="0">
              <a:buNone/>
            </a:pPr>
            <a:endParaRPr lang="ru-RU" sz="3600" dirty="0" smtClean="0">
              <a:solidFill>
                <a:srgbClr val="002060"/>
              </a:solidFill>
            </a:endParaRPr>
          </a:p>
          <a:p>
            <a:r>
              <a:rPr lang="ru-RU" sz="3600" dirty="0" smtClean="0">
                <a:solidFill>
                  <a:srgbClr val="002060"/>
                </a:solidFill>
              </a:rPr>
              <a:t>Война – это 900 дней и ночей блокадного Ленинграда. Это 125 граммов хлеба в сутки. Это тонны бомб и снарядов, падающих на мирных людей. 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75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4550" y="477078"/>
            <a:ext cx="9239250" cy="5699885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Война – это 20 часов у станка в день. Это урожай, выросший на соленой от пота земле. Это кровавые мозоли на ладонях таких же девчонок и мальчишек, как ты. </a:t>
            </a:r>
          </a:p>
          <a:p>
            <a:endParaRPr lang="ru-RU" sz="3600" dirty="0">
              <a:solidFill>
                <a:srgbClr val="002060"/>
              </a:solidFill>
            </a:endParaRPr>
          </a:p>
          <a:p>
            <a:r>
              <a:rPr lang="ru-RU" sz="3600" dirty="0" smtClean="0">
                <a:solidFill>
                  <a:srgbClr val="002060"/>
                </a:solidFill>
              </a:rPr>
              <a:t>Война… От Бреста до Москвы – 1000 км, от Москвы до Берлина – 1600. Итого: 2600 километров – это если считать по прямой. Кажется мало, правда? Самолетом примерно 4 часа, а вот пробежками и по-пластунски – 4 года, 1418 дней и ночей. </a:t>
            </a:r>
            <a:r>
              <a:rPr lang="ru-RU" sz="3600" b="1" dirty="0" smtClean="0">
                <a:solidFill>
                  <a:srgbClr val="002060"/>
                </a:solidFill>
              </a:rPr>
              <a:t>Помните!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81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Слова </a:t>
            </a:r>
            <a:r>
              <a:rPr lang="ru-RU" sz="3600" dirty="0" err="1" smtClean="0"/>
              <a:t>В.И.Лебедева</a:t>
            </a:r>
            <a:r>
              <a:rPr lang="ru-RU" sz="3600" dirty="0" smtClean="0"/>
              <a:t>-Кумача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Музыка </a:t>
            </a:r>
            <a:r>
              <a:rPr lang="ru-RU" sz="3600" dirty="0" err="1" smtClean="0"/>
              <a:t>А.А.Александрова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195107" y="1543050"/>
            <a:ext cx="7844367" cy="5314950"/>
          </a:xfrm>
          <a:prstGeom prst="rect">
            <a:avLst/>
          </a:prstGeom>
        </p:spPr>
      </p:pic>
      <p:pic>
        <p:nvPicPr>
          <p:cNvPr id="3" name="Ансамбль имени Александрова - Священная Война (www.hotplayer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3800" y="581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7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091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78788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86574" y="365125"/>
            <a:ext cx="5011209" cy="6417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65125"/>
            <a:ext cx="4457699" cy="641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77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2639" y="227806"/>
            <a:ext cx="9576021" cy="657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9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06" y="365125"/>
            <a:ext cx="11011894" cy="1325563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Повесть о судьбе простого 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деревенского мальчишки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Вани Солнцева, который 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осиротел в годы войны 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стал сыном полка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3781" y="365125"/>
            <a:ext cx="4855095" cy="620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5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365124"/>
            <a:ext cx="5048250" cy="64928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50" y="365125"/>
            <a:ext cx="4781550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2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154</Words>
  <Application>Microsoft Office PowerPoint</Application>
  <PresentationFormat>Широкоэкранный</PresentationFormat>
  <Paragraphs>13</Paragraphs>
  <Slides>28</Slides>
  <Notes>0</Notes>
  <HiddenSlides>0</HiddenSlides>
  <MMClips>2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Arial Black</vt:lpstr>
      <vt:lpstr>Calibri</vt:lpstr>
      <vt:lpstr>Calibri Light</vt:lpstr>
      <vt:lpstr>Times New Roman</vt:lpstr>
      <vt:lpstr>Тема Office</vt:lpstr>
      <vt:lpstr>Документ</vt:lpstr>
      <vt:lpstr>СТРАНИЦЫ  ПАМЯТИ </vt:lpstr>
      <vt:lpstr>Презентация PowerPoint</vt:lpstr>
      <vt:lpstr>Презентация PowerPoint</vt:lpstr>
      <vt:lpstr>Презентация PowerPoint</vt:lpstr>
      <vt:lpstr>Слова В.И.Лебедева-Кумача Музыка А.А.Александрова </vt:lpstr>
      <vt:lpstr>Презентация PowerPoint</vt:lpstr>
      <vt:lpstr>Презентация PowerPoint</vt:lpstr>
      <vt:lpstr>       Повесть о судьбе простого  деревенского мальчишки Вани Солнцева, который  осиротел в годы войны  и стал сыном полка. </vt:lpstr>
      <vt:lpstr>Презентация PowerPoint</vt:lpstr>
      <vt:lpstr>Презентация PowerPoint</vt:lpstr>
      <vt:lpstr>                                                                                                                                                                                                        Козлова Л.Н. «Толя Захарченко»                                                                                                                                                              Лукин В.С.  «Жора Артеменко»                                                                                                                                                       Некрасов В.Б.  «Боря Зенелевский»                                                                                                                                                           Чехович Д.Ф.  «Маня Голофаева»                                                                                                                                                       Яновский Л.П.  «Ваня Озерянский»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«Эта книга – книга великой скорби и благодарной памяти. Здесь лишь перечень имен. Тут не описаны ни героические подвиги воинов, ни выигранные ими сражения, ни муки и мытарства плененных врагом, и нет вестей о без вести пропавших… Но каждая буква в нем сочится священной кровью советских людей, голоса которых умолкли давно. А боль наша о них жива...    Пусть эта не стихающая боль переходит из поколения в поколение, из века в век, остерегая человека от помутнения разума и озлобления его воли».                                                         Мустай Карим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СТРАНИЦЫ  ПАМЯТИ </dc:title>
  <dc:creator>1</dc:creator>
  <cp:lastModifiedBy>1</cp:lastModifiedBy>
  <cp:revision>54</cp:revision>
  <dcterms:created xsi:type="dcterms:W3CDTF">2020-02-25T04:37:41Z</dcterms:created>
  <dcterms:modified xsi:type="dcterms:W3CDTF">2020-03-05T09:07:18Z</dcterms:modified>
</cp:coreProperties>
</file>